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01_0.xml" ContentType="application/vnd.ms-powerpoint.comments+xml"/>
  <Override PartName="/ppt/comments/modernComment_106_0.xml" ContentType="application/vnd.ms-powerpoint.comments+xml"/>
  <Override PartName="/ppt/comments/modernComment_107_0.xml" ContentType="application/vnd.ms-powerpoint.comments+xml"/>
  <Override PartName="/ppt/comments/modernComment_116_0.xml" ContentType="application/vnd.ms-powerpoint.comments+xml"/>
  <Override PartName="/ppt/revisionInfo.xml" ContentType="application/vnd.ms-powerpoint.revisioninfo+xml"/>
  <Override PartName="/ppt/changesInfos/changesInfo1.xml" ContentType="application/vnd.ms-powerpoint.changes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82" r:id="rId2"/>
    <p:sldId id="256" r:id="rId3"/>
    <p:sldId id="257" r:id="rId4"/>
    <p:sldId id="258" r:id="rId5"/>
    <p:sldId id="259" r:id="rId6"/>
    <p:sldId id="260" r:id="rId7"/>
    <p:sldId id="261" r:id="rId8"/>
    <p:sldId id="283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5" r:id="rId27"/>
    <p:sldId id="286" r:id="rId28"/>
    <p:sldId id="280" r:id="rId29"/>
    <p:sldId id="287" r:id="rId30"/>
    <p:sldId id="281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615FEF-C003-BDE4-A30D-DBA9560B8F91}" name="Phan Thi Thu Hong (FE FPTU DN)" initials="PD" userId="S::hongptt11@fe.edu.vn::4d36b424-e1a9-4834-b8a6-b266a7cdd1c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10DACC-781F-D1E1-3A3B-6D5DF89A2BD9}" v="5" dt="2022-11-12T02:36:22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i Thu Hong (FE FPTU DN)" userId="S::hongptt11@fe.edu.vn::4d36b424-e1a9-4834-b8a6-b266a7cdd1c0" providerId="AD" clId="Web-{8E10DACC-781F-D1E1-3A3B-6D5DF89A2BD9}"/>
    <pc:docChg chg="mod">
      <pc:chgData name="Phan Thi Thu Hong (FE FPTU DN)" userId="S::hongptt11@fe.edu.vn::4d36b424-e1a9-4834-b8a6-b266a7cdd1c0" providerId="AD" clId="Web-{8E10DACC-781F-D1E1-3A3B-6D5DF89A2BD9}" dt="2022-11-12T02:36:22.069" v="4"/>
      <pc:docMkLst>
        <pc:docMk/>
      </pc:docMkLst>
      <pc:sldChg chg="addCm">
        <pc:chgData name="Phan Thi Thu Hong (FE FPTU DN)" userId="S::hongptt11@fe.edu.vn::4d36b424-e1a9-4834-b8a6-b266a7cdd1c0" providerId="AD" clId="Web-{8E10DACC-781F-D1E1-3A3B-6D5DF89A2BD9}" dt="2022-11-12T00:07:34.121" v="1"/>
        <pc:sldMkLst>
          <pc:docMk/>
          <pc:sldMk cId="0" sldId="257"/>
        </pc:sldMkLst>
      </pc:sldChg>
      <pc:sldChg chg="addCm">
        <pc:chgData name="Phan Thi Thu Hong (FE FPTU DN)" userId="S::hongptt11@fe.edu.vn::4d36b424-e1a9-4834-b8a6-b266a7cdd1c0" providerId="AD" clId="Web-{8E10DACC-781F-D1E1-3A3B-6D5DF89A2BD9}" dt="2022-11-12T00:29:54.054" v="2"/>
        <pc:sldMkLst>
          <pc:docMk/>
          <pc:sldMk cId="0" sldId="262"/>
        </pc:sldMkLst>
      </pc:sldChg>
      <pc:sldChg chg="addCm">
        <pc:chgData name="Phan Thi Thu Hong (FE FPTU DN)" userId="S::hongptt11@fe.edu.vn::4d36b424-e1a9-4834-b8a6-b266a7cdd1c0" providerId="AD" clId="Web-{8E10DACC-781F-D1E1-3A3B-6D5DF89A2BD9}" dt="2022-11-12T00:30:22.758" v="3"/>
        <pc:sldMkLst>
          <pc:docMk/>
          <pc:sldMk cId="0" sldId="263"/>
        </pc:sldMkLst>
      </pc:sldChg>
      <pc:sldChg chg="addCm">
        <pc:chgData name="Phan Thi Thu Hong (FE FPTU DN)" userId="S::hongptt11@fe.edu.vn::4d36b424-e1a9-4834-b8a6-b266a7cdd1c0" providerId="AD" clId="Web-{8E10DACC-781F-D1E1-3A3B-6D5DF89A2BD9}" dt="2022-11-12T02:36:22.069" v="4"/>
        <pc:sldMkLst>
          <pc:docMk/>
          <pc:sldMk cId="0" sldId="278"/>
        </pc:sldMkLst>
      </pc:sldChg>
    </pc:docChg>
  </pc:docChgLst>
</pc:chgInfo>
</file>

<file path=ppt/comments/modernComment_10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DD003F-D35D-43E1-8BF8-79E21ACECE25}" authorId="{F2615FEF-C003-BDE4-A30D-DBA9560B8F91}" created="2022-11-12T00:07:34.12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7"/>
      <ac:spMk id="61" creationId="{00000000-0000-0000-0000-000000000000}"/>
      <ac:txMk cp="71" len="7">
        <ac:context len="79" hash="3123872769"/>
      </ac:txMk>
    </ac:txMkLst>
    <p188:pos x="7097412" y="285750"/>
    <p188:txBody>
      <a:bodyPr/>
      <a:lstStyle/>
      <a:p>
        <a:r>
          <a:rPr lang="vi-VN"/>
          <a:t>n là gì?</a:t>
        </a:r>
      </a:p>
    </p188:txBody>
  </p188:cm>
</p188:cmLst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5081DC-1B43-4A96-870D-6426A6033DEE}" authorId="{F2615FEF-C003-BDE4-A30D-DBA9560B8F91}" created="2022-11-12T00:29:54.05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2"/>
      <ac:picMk id="97" creationId="{00000000-0000-0000-0000-000000000000}"/>
    </ac:deMkLst>
    <p188:txBody>
      <a:bodyPr/>
      <a:lstStyle/>
      <a:p>
        <a:r>
          <a:rPr lang="vi-VN"/>
          <a:t>Ảnh mờ anh ơi, để chế độ trình chiếu mà vẫn khó nhìn ở các trục</a:t>
        </a:r>
      </a:p>
    </p188:txBody>
  </p188:cm>
</p188:cmLst>
</file>

<file path=ppt/comments/modernComment_10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391B8BB-5951-4D8F-AF32-8B8F456BA828}" authorId="{F2615FEF-C003-BDE4-A30D-DBA9560B8F91}" created="2022-11-12T00:30:22.75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3"/>
      <ac:picMk id="103" creationId="{00000000-0000-0000-0000-000000000000}"/>
    </ac:deMkLst>
    <p188:txBody>
      <a:bodyPr/>
      <a:lstStyle/>
      <a:p>
        <a:r>
          <a:rPr lang="vi-VN"/>
          <a:t>Ảnh mờ =&gt; Thay ảnh</a:t>
        </a:r>
      </a:p>
    </p188:txBody>
  </p188:cm>
</p188:cmLst>
</file>

<file path=ppt/comments/modernComment_11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C7D4906-8707-4F7D-9C24-4A8376ECABF4}" authorId="{F2615FEF-C003-BDE4-A30D-DBA9560B8F91}" created="2022-11-12T02:36:22.0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8"/>
      <ac:spMk id="198" creationId="{00000000-0000-0000-0000-000000000000}"/>
      <ac:txMk cp="0" len="35">
        <ac:context len="36" hash="1970372757"/>
      </ac:txMk>
    </ac:txMkLst>
    <p188:pos x="7444945" y="308918"/>
    <p188:txBody>
      <a:bodyPr/>
      <a:lstStyle/>
      <a:p>
        <a:r>
          <a:rPr lang="vi-VN"/>
          <a:t>Phần này anh chỉ định đưa ra khái niệm thôi ạ, vì nếu mà không có ví dụ là khá khó hiểu cho sinh viên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6d55c82fc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6d55c82fc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6d55c82fc6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6d55c82fc6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6d55c82fc6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6d55c82fc6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d55c82fc6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6d55c82fc6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6d55c82fc6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6d55c82fc6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6d55c82fc6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6d55c82fc6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6d55c82fc6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6d55c82fc6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6d55c82fc6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6d55c82fc6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6d55c82fc6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6d55c82fc6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6d55c82fc6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6d55c82fc6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d55c82fc6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6d55c82fc6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6d55c82fc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6d55c82fc6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6d55c82fc6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6d55c82fc6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d55c82fc6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6d55c82fc6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6d55c82fc6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6d55c82fc6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6d55c82fc6_1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6d55c82fc6_1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6d55c82fc6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6d55c82fc6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6d55c82fc6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6d55c82fc6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236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6d55c82fc6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6d55c82fc6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602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d55c82fc6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6d55c82fc6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6d55c82fc6_1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6d55c82fc6_1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6d55c82fc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6d55c82fc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6d55c82fc6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6d55c82fc6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6d55c82fc6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6d55c82fc6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6d55c82fc6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6d55c82fc6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6d55c82fc6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6d55c82fc6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697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6d55c82fc6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6d55c82fc6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6d55c82fc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6d55c82fc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" y="9897"/>
            <a:ext cx="903262" cy="45548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6_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18/10/relationships/comments" Target="../comments/modernComment_101_0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microsoft.com/office/2018/10/relationships/comments" Target="../comments/modernComment_106_0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microsoft.com/office/2018/10/relationships/comments" Target="../comments/modernComment_107_0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Estimation </a:t>
            </a:r>
            <a:r>
              <a:rPr lang="en-US" sz="4400" b="1" dirty="0"/>
              <a:t>and </a:t>
            </a:r>
            <a:r>
              <a:rPr lang="en-US" sz="4400" b="1" dirty="0" smtClean="0"/>
              <a:t>Inference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43249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497625" y="46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Customer Churn Example: Plotting</a:t>
            </a:r>
            <a:endParaRPr sz="3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10</a:t>
            </a:fld>
            <a:endParaRPr lang="vi"/>
          </a:p>
        </p:txBody>
      </p:sp>
      <p:grpSp>
        <p:nvGrpSpPr>
          <p:cNvPr id="3" name="Group 2"/>
          <p:cNvGrpSpPr/>
          <p:nvPr/>
        </p:nvGrpSpPr>
        <p:grpSpPr>
          <a:xfrm>
            <a:off x="497625" y="1207350"/>
            <a:ext cx="8169275" cy="3831169"/>
            <a:chOff x="497625" y="1207350"/>
            <a:chExt cx="8169275" cy="3831169"/>
          </a:xfrm>
        </p:grpSpPr>
        <p:pic>
          <p:nvPicPr>
            <p:cNvPr id="109" name="Google Shape;109;p21"/>
            <p:cNvPicPr preferRelativeResize="0"/>
            <p:nvPr/>
          </p:nvPicPr>
          <p:blipFill rotWithShape="1">
            <a:blip r:embed="rId3">
              <a:alphaModFix/>
            </a:blip>
            <a:srcRect l="1131" t="22922" r="1288"/>
            <a:stretch/>
          </p:blipFill>
          <p:spPr>
            <a:xfrm>
              <a:off x="497625" y="1207350"/>
              <a:ext cx="8169275" cy="362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4" name="Picture 2" descr="https://f7-zpc.zdn.vn/7983762193010106160/70bec9e37073a92df06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4572" y="1690974"/>
              <a:ext cx="3802306" cy="3347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460425" y="42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Customer Churn Example: Plotting</a:t>
            </a:r>
            <a:endParaRPr sz="3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11</a:t>
            </a:fld>
            <a:endParaRPr lang="vi"/>
          </a:p>
        </p:txBody>
      </p:sp>
      <p:grpSp>
        <p:nvGrpSpPr>
          <p:cNvPr id="3" name="Group 2"/>
          <p:cNvGrpSpPr/>
          <p:nvPr/>
        </p:nvGrpSpPr>
        <p:grpSpPr>
          <a:xfrm>
            <a:off x="460425" y="1132950"/>
            <a:ext cx="8176200" cy="3977259"/>
            <a:chOff x="460425" y="1132950"/>
            <a:chExt cx="8176200" cy="3977259"/>
          </a:xfrm>
        </p:grpSpPr>
        <p:pic>
          <p:nvPicPr>
            <p:cNvPr id="115" name="Google Shape;115;p22"/>
            <p:cNvPicPr preferRelativeResize="0"/>
            <p:nvPr/>
          </p:nvPicPr>
          <p:blipFill rotWithShape="1">
            <a:blip r:embed="rId3">
              <a:alphaModFix/>
            </a:blip>
            <a:srcRect l="1609" t="23494" r="1454"/>
            <a:stretch/>
          </p:blipFill>
          <p:spPr>
            <a:xfrm>
              <a:off x="460425" y="1132950"/>
              <a:ext cx="8176200" cy="362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8" name="Picture 2" descr="https://f28-zpc.zdn.vn/1644606578807332308/fa664538fca825f67cb9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7879" y="1575379"/>
              <a:ext cx="3577011" cy="3534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Parametric vs. Non-parametric</a:t>
            </a:r>
            <a:endParaRPr sz="3000" b="1" dirty="0"/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857025" y="1387950"/>
            <a:ext cx="7595700" cy="29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dk1"/>
                </a:solidFill>
              </a:rPr>
              <a:t>If </a:t>
            </a:r>
            <a:r>
              <a:rPr lang="vi" b="1" dirty="0">
                <a:solidFill>
                  <a:schemeClr val="dk1"/>
                </a:solidFill>
              </a:rPr>
              <a:t>inference</a:t>
            </a:r>
            <a:r>
              <a:rPr lang="vi" dirty="0">
                <a:solidFill>
                  <a:schemeClr val="dk1"/>
                </a:solidFill>
              </a:rPr>
              <a:t> is about trying to find out the Data-Generating Process (DGP), then we can say that a statistical model (of the data) is a set of possible distributions or maybe even regressions</a:t>
            </a:r>
            <a:r>
              <a:rPr lang="vi" dirty="0" smtClean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dirty="0">
                <a:solidFill>
                  <a:schemeClr val="dk1"/>
                </a:solidFill>
              </a:rPr>
              <a:t>A </a:t>
            </a:r>
            <a:r>
              <a:rPr lang="vi" b="1" dirty="0">
                <a:solidFill>
                  <a:schemeClr val="dk1"/>
                </a:solidFill>
              </a:rPr>
              <a:t>parametric</a:t>
            </a:r>
            <a:r>
              <a:rPr lang="vi" dirty="0">
                <a:solidFill>
                  <a:schemeClr val="dk1"/>
                </a:solidFill>
              </a:rPr>
              <a:t> model is a particular type of statistical model: it's also a set of distributions or regressions, but they have a finite number of parameters.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12</a:t>
            </a:fld>
            <a:endParaRPr lang="vi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547175" y="395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Non-parametric Statistics</a:t>
            </a:r>
            <a:endParaRPr sz="3000" b="1" dirty="0"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909600" y="1412900"/>
            <a:ext cx="73248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dk1"/>
                </a:solidFill>
              </a:rPr>
              <a:t>In </a:t>
            </a:r>
            <a:r>
              <a:rPr lang="vi" b="1" dirty="0">
                <a:solidFill>
                  <a:schemeClr val="dk1"/>
                </a:solidFill>
              </a:rPr>
              <a:t>non-parametric</a:t>
            </a:r>
            <a:r>
              <a:rPr lang="vi" dirty="0">
                <a:solidFill>
                  <a:schemeClr val="dk1"/>
                </a:solidFill>
              </a:rPr>
              <a:t> statistics, we make fewer assumptions</a:t>
            </a:r>
            <a:r>
              <a:rPr lang="vi" dirty="0" smtClean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dk1"/>
                </a:solidFill>
              </a:rPr>
              <a:t>In particular, we don't assume that the data belong to any particular distribution (also called </a:t>
            </a:r>
            <a:r>
              <a:rPr lang="vi" b="1" dirty="0">
                <a:solidFill>
                  <a:schemeClr val="dk1"/>
                </a:solidFill>
              </a:rPr>
              <a:t>distribution-free inference</a:t>
            </a:r>
            <a:r>
              <a:rPr lang="vi" dirty="0" smtClean="0">
                <a:solidFill>
                  <a:schemeClr val="dk1"/>
                </a:solidFill>
              </a:rPr>
              <a:t>).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dirty="0">
                <a:solidFill>
                  <a:schemeClr val="dk1"/>
                </a:solidFill>
              </a:rPr>
              <a:t>This doesn't mean that we know nothing, though!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13</a:t>
            </a:fld>
            <a:endParaRPr lang="vi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497625" y="482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Non-parametric Inference</a:t>
            </a:r>
            <a:endParaRPr sz="3000" b="1" dirty="0"/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1"/>
          </p:nvPr>
        </p:nvSpPr>
        <p:spPr>
          <a:xfrm>
            <a:off x="947625" y="1462500"/>
            <a:ext cx="7517400" cy="30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dk1"/>
                </a:solidFill>
              </a:rPr>
              <a:t>An example of </a:t>
            </a:r>
            <a:r>
              <a:rPr lang="vi" b="1" dirty="0">
                <a:solidFill>
                  <a:schemeClr val="dk1"/>
                </a:solidFill>
              </a:rPr>
              <a:t>non-parametric inference</a:t>
            </a:r>
            <a:r>
              <a:rPr lang="vi" dirty="0">
                <a:solidFill>
                  <a:schemeClr val="dk1"/>
                </a:solidFill>
              </a:rPr>
              <a:t> is creating a distribution of the data (CDF or cumulative distribution function) using a histogram</a:t>
            </a:r>
            <a:r>
              <a:rPr lang="vi" dirty="0" smtClean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dirty="0">
                <a:solidFill>
                  <a:schemeClr val="dk1"/>
                </a:solidFill>
              </a:rPr>
              <a:t>In this case, we're not specifying parameters.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14</a:t>
            </a:fld>
            <a:endParaRPr lang="vi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432800" y="630925"/>
            <a:ext cx="840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Parametric Models</a:t>
            </a:r>
            <a:endParaRPr sz="3000" b="1" dirty="0"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921050" y="1536650"/>
            <a:ext cx="7544100" cy="12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dk1"/>
                </a:solidFill>
              </a:rPr>
              <a:t>A </a:t>
            </a:r>
            <a:r>
              <a:rPr lang="vi" b="1" dirty="0">
                <a:solidFill>
                  <a:schemeClr val="dk1"/>
                </a:solidFill>
              </a:rPr>
              <a:t>parametric model</a:t>
            </a:r>
            <a:r>
              <a:rPr lang="vi" dirty="0">
                <a:solidFill>
                  <a:schemeClr val="dk1"/>
                </a:solidFill>
              </a:rPr>
              <a:t> is a particular type of statistical model: it's also a set of distributions or regressions, but they have a finite number of parameters</a:t>
            </a:r>
            <a:r>
              <a:rPr lang="vi" dirty="0" smtClean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dirty="0">
                <a:solidFill>
                  <a:schemeClr val="dk1"/>
                </a:solidFill>
              </a:rPr>
              <a:t>An example of a parametric model: the Normal Distribution.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27224" y="3189955"/>
            <a:ext cx="8095249" cy="924250"/>
            <a:chOff x="520550" y="3003075"/>
            <a:chExt cx="8095249" cy="924250"/>
          </a:xfrm>
        </p:grpSpPr>
        <p:pic>
          <p:nvPicPr>
            <p:cNvPr id="140" name="Google Shape;140;p26"/>
            <p:cNvPicPr preferRelativeResize="0"/>
            <p:nvPr/>
          </p:nvPicPr>
          <p:blipFill rotWithShape="1">
            <a:blip r:embed="rId3">
              <a:alphaModFix/>
            </a:blip>
            <a:srcRect l="3219" t="53582" r="6601" b="28366"/>
            <a:stretch/>
          </p:blipFill>
          <p:spPr>
            <a:xfrm>
              <a:off x="520550" y="3003075"/>
              <a:ext cx="8095249" cy="924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26"/>
            <p:cNvSpPr/>
            <p:nvPr/>
          </p:nvSpPr>
          <p:spPr>
            <a:xfrm>
              <a:off x="6568800" y="3036525"/>
              <a:ext cx="1809600" cy="731400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15</a:t>
            </a:fld>
            <a:endParaRPr lang="vi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311700" y="42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Example: Customer Lifetime Value</a:t>
            </a:r>
            <a:endParaRPr sz="3000" b="1" dirty="0"/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410850" y="1189675"/>
            <a:ext cx="50673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 b="1">
                <a:solidFill>
                  <a:schemeClr val="dk1"/>
                </a:solidFill>
              </a:rPr>
              <a:t>Customer lifetime value</a:t>
            </a:r>
            <a:r>
              <a:rPr lang="vi" sz="1600">
                <a:solidFill>
                  <a:schemeClr val="dk1"/>
                </a:solidFill>
              </a:rPr>
              <a:t> is an estimate of the customer's value to the company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Data related to customer lifetime value might include: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The expected length of time as a customer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- The expected amount spent over time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To estimate lifetime value, we make </a:t>
            </a:r>
            <a:r>
              <a:rPr lang="vi" sz="1600" b="1">
                <a:solidFill>
                  <a:schemeClr val="dk1"/>
                </a:solidFill>
              </a:rPr>
              <a:t>assumptions</a:t>
            </a:r>
            <a:r>
              <a:rPr lang="vi" sz="1600">
                <a:solidFill>
                  <a:schemeClr val="dk1"/>
                </a:solidFill>
              </a:rPr>
              <a:t> about the data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These assumptions can be </a:t>
            </a:r>
            <a:r>
              <a:rPr lang="vi" sz="1600" b="1">
                <a:solidFill>
                  <a:schemeClr val="dk1"/>
                </a:solidFill>
              </a:rPr>
              <a:t>parametric</a:t>
            </a:r>
            <a:r>
              <a:rPr lang="vi" sz="1600">
                <a:solidFill>
                  <a:schemeClr val="dk1"/>
                </a:solidFill>
              </a:rPr>
              <a:t> (assuming a specific distribution), or </a:t>
            </a:r>
            <a:r>
              <a:rPr lang="vi" sz="1600" b="1">
                <a:solidFill>
                  <a:schemeClr val="dk1"/>
                </a:solidFill>
              </a:rPr>
              <a:t>non- parametric</a:t>
            </a:r>
            <a:endParaRPr sz="1600" b="1">
              <a:solidFill>
                <a:schemeClr val="dk1"/>
              </a:solidFill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3">
            <a:alphaModFix/>
          </a:blip>
          <a:srcRect l="44605" t="63894" r="28018" b="10030"/>
          <a:stretch/>
        </p:blipFill>
        <p:spPr>
          <a:xfrm>
            <a:off x="5329400" y="3577225"/>
            <a:ext cx="1883900" cy="10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 rotWithShape="1">
          <a:blip r:embed="rId3">
            <a:alphaModFix/>
          </a:blip>
          <a:srcRect l="71820" t="48136" r="2252" b="11749"/>
          <a:stretch/>
        </p:blipFill>
        <p:spPr>
          <a:xfrm>
            <a:off x="7213300" y="2956141"/>
            <a:ext cx="1788425" cy="15551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16</a:t>
            </a:fld>
            <a:endParaRPr lang="vi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Parametric Models: Maximum Likelihood</a:t>
            </a:r>
            <a:endParaRPr sz="3000" b="1" dirty="0"/>
          </a:p>
        </p:txBody>
      </p:sp>
      <p:sp>
        <p:nvSpPr>
          <p:cNvPr id="155" name="Google Shape;155;p28"/>
          <p:cNvSpPr txBox="1">
            <a:spLocks noGrp="1"/>
          </p:cNvSpPr>
          <p:nvPr>
            <p:ph type="body" idx="1"/>
          </p:nvPr>
        </p:nvSpPr>
        <p:spPr>
          <a:xfrm>
            <a:off x="837600" y="1350775"/>
            <a:ext cx="6697800" cy="16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The most common way of estimating parameters in a parametric model is through </a:t>
            </a:r>
            <a:r>
              <a:rPr lang="vi" sz="1600" b="1">
                <a:solidFill>
                  <a:schemeClr val="dk1"/>
                </a:solidFill>
              </a:rPr>
              <a:t>maximum likelihood estimation (MLE)</a:t>
            </a:r>
            <a:r>
              <a:rPr lang="vi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The </a:t>
            </a:r>
            <a:r>
              <a:rPr lang="vi" sz="1600" b="1">
                <a:solidFill>
                  <a:schemeClr val="dk1"/>
                </a:solidFill>
              </a:rPr>
              <a:t>likelihood function</a:t>
            </a:r>
            <a:r>
              <a:rPr lang="vi" sz="1600">
                <a:solidFill>
                  <a:schemeClr val="dk1"/>
                </a:solidFill>
              </a:rPr>
              <a:t> is related to probability and is a function of the </a:t>
            </a:r>
            <a:r>
              <a:rPr lang="vi" sz="1600" b="1">
                <a:solidFill>
                  <a:schemeClr val="dk1"/>
                </a:solidFill>
              </a:rPr>
              <a:t>parameters</a:t>
            </a:r>
            <a:r>
              <a:rPr lang="vi" sz="1600">
                <a:solidFill>
                  <a:schemeClr val="dk1"/>
                </a:solidFill>
              </a:rPr>
              <a:t> of the model: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 l="5956" t="58166" r="43479" b="14899"/>
          <a:stretch/>
        </p:blipFill>
        <p:spPr>
          <a:xfrm>
            <a:off x="1614875" y="2912525"/>
            <a:ext cx="5630969" cy="16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17</a:t>
            </a:fld>
            <a:endParaRPr lang="vi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497600" y="46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Parametric Models: Maximum Likelihood</a:t>
            </a:r>
            <a:endParaRPr sz="3000" b="1"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body" idx="1"/>
          </p:nvPr>
        </p:nvSpPr>
        <p:spPr>
          <a:xfrm>
            <a:off x="881825" y="1387975"/>
            <a:ext cx="72735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We choose the value of 0 (parameters) that maximizes the likelihood function.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 rotWithShape="1">
          <a:blip r:embed="rId3">
            <a:alphaModFix/>
          </a:blip>
          <a:srcRect l="19643" t="38106" r="16266" b="2868"/>
          <a:stretch/>
        </p:blipFill>
        <p:spPr>
          <a:xfrm>
            <a:off x="1682188" y="1896175"/>
            <a:ext cx="5672775" cy="29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18</a:t>
            </a:fld>
            <a:endParaRPr lang="vi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>
            <a:spLocks noGrp="1"/>
          </p:cNvSpPr>
          <p:nvPr>
            <p:ph type="title"/>
          </p:nvPr>
        </p:nvSpPr>
        <p:spPr>
          <a:xfrm>
            <a:off x="623400" y="593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Commonly Used Distributions</a:t>
            </a:r>
            <a:endParaRPr sz="3000" b="1" dirty="0"/>
          </a:p>
        </p:txBody>
      </p:sp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 l="3864" t="21776" r="55717" b="6590"/>
          <a:stretch/>
        </p:blipFill>
        <p:spPr>
          <a:xfrm>
            <a:off x="2123050" y="1306450"/>
            <a:ext cx="3727950" cy="37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19</a:t>
            </a:fld>
            <a:endParaRPr lang="vi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33100" y="457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Goals</a:t>
            </a:r>
            <a:endParaRPr sz="30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1179275" y="1363150"/>
            <a:ext cx="7310700" cy="29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In this section, we will cover: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Statistical estimation and inference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Parametric and non-parametric approaches to modeling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Common statistical distributions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Frequentist vs. Bayesian statistics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</a:t>
            </a:fld>
            <a:endParaRPr lang="vi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472825" y="407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Commonly Used Distributions</a:t>
            </a:r>
            <a:endParaRPr sz="3000" b="1" dirty="0"/>
          </a:p>
        </p:txBody>
      </p:sp>
      <p:pic>
        <p:nvPicPr>
          <p:cNvPr id="175" name="Google Shape;175;p31"/>
          <p:cNvPicPr preferRelativeResize="0"/>
          <p:nvPr/>
        </p:nvPicPr>
        <p:blipFill rotWithShape="1">
          <a:blip r:embed="rId3">
            <a:alphaModFix/>
          </a:blip>
          <a:srcRect l="3862" t="20060" r="44286" b="4581"/>
          <a:stretch/>
        </p:blipFill>
        <p:spPr>
          <a:xfrm>
            <a:off x="1961925" y="1132950"/>
            <a:ext cx="4804000" cy="39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20</a:t>
            </a:fld>
            <a:endParaRPr lang="vi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534800" y="383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Commonly Used Distributions</a:t>
            </a:r>
            <a:endParaRPr sz="3000" b="1" dirty="0"/>
          </a:p>
        </p:txBody>
      </p:sp>
      <p:pic>
        <p:nvPicPr>
          <p:cNvPr id="181" name="Google Shape;181;p32"/>
          <p:cNvPicPr preferRelativeResize="0"/>
          <p:nvPr/>
        </p:nvPicPr>
        <p:blipFill rotWithShape="1">
          <a:blip r:embed="rId3">
            <a:alphaModFix/>
          </a:blip>
          <a:srcRect l="4025" t="19197" r="49276" b="7164"/>
          <a:stretch/>
        </p:blipFill>
        <p:spPr>
          <a:xfrm>
            <a:off x="2209825" y="1095775"/>
            <a:ext cx="4359000" cy="386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21</a:t>
            </a:fld>
            <a:endParaRPr lang="vi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xfrm>
            <a:off x="688038" y="370675"/>
            <a:ext cx="807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vi" sz="3000" b="1" dirty="0"/>
              <a:t>Commonly Used Distributions</a:t>
            </a:r>
            <a:endParaRPr dirty="0"/>
          </a:p>
        </p:txBody>
      </p:sp>
      <p:pic>
        <p:nvPicPr>
          <p:cNvPr id="187" name="Google Shape;187;p33"/>
          <p:cNvPicPr preferRelativeResize="0"/>
          <p:nvPr/>
        </p:nvPicPr>
        <p:blipFill rotWithShape="1">
          <a:blip r:embed="rId3">
            <a:alphaModFix/>
          </a:blip>
          <a:srcRect l="4831" t="20342" r="47987" b="6877"/>
          <a:stretch/>
        </p:blipFill>
        <p:spPr>
          <a:xfrm>
            <a:off x="2466425" y="1219075"/>
            <a:ext cx="4398275" cy="38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22</a:t>
            </a:fld>
            <a:endParaRPr lang="vi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668375" y="420225"/>
            <a:ext cx="753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vi" sz="3000" b="1" dirty="0"/>
              <a:t>Commonly Used Distributions</a:t>
            </a:r>
            <a:endParaRPr dirty="0"/>
          </a:p>
        </p:txBody>
      </p:sp>
      <p:pic>
        <p:nvPicPr>
          <p:cNvPr id="193" name="Google Shape;193;p34"/>
          <p:cNvPicPr preferRelativeResize="0"/>
          <p:nvPr/>
        </p:nvPicPr>
        <p:blipFill rotWithShape="1">
          <a:blip r:embed="rId3">
            <a:alphaModFix/>
          </a:blip>
          <a:srcRect l="3863" t="20056" r="46861" b="6875"/>
          <a:stretch/>
        </p:blipFill>
        <p:spPr>
          <a:xfrm>
            <a:off x="2073450" y="1132925"/>
            <a:ext cx="4723450" cy="39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23</a:t>
            </a:fld>
            <a:endParaRPr lang="vi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Frequentist vs. Bayesian Statistics</a:t>
            </a:r>
            <a:endParaRPr sz="3000" b="1" dirty="0"/>
          </a:p>
        </p:txBody>
      </p:sp>
      <p:sp>
        <p:nvSpPr>
          <p:cNvPr id="199" name="Google Shape;199;p35"/>
          <p:cNvSpPr txBox="1">
            <a:spLocks noGrp="1"/>
          </p:cNvSpPr>
          <p:nvPr>
            <p:ph type="body" idx="1"/>
          </p:nvPr>
        </p:nvSpPr>
        <p:spPr>
          <a:xfrm>
            <a:off x="795075" y="1313600"/>
            <a:ext cx="7397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A </a:t>
            </a:r>
            <a:r>
              <a:rPr lang="vi" b="1">
                <a:solidFill>
                  <a:schemeClr val="dk1"/>
                </a:solidFill>
              </a:rPr>
              <a:t>Frequentist</a:t>
            </a:r>
            <a:r>
              <a:rPr lang="vi">
                <a:solidFill>
                  <a:schemeClr val="dk1"/>
                </a:solidFill>
              </a:rPr>
              <a:t> is concerned with repeated observations in the limit.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Processes may have true frequencies, but we're interested in modeling probabilities as many, many repeats of an experiment.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Frequentist approach: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vi" b="1">
                <a:solidFill>
                  <a:schemeClr val="dk1"/>
                </a:solidFill>
              </a:rPr>
              <a:t>Derive</a:t>
            </a:r>
            <a:r>
              <a:rPr lang="vi">
                <a:solidFill>
                  <a:schemeClr val="dk1"/>
                </a:solidFill>
              </a:rPr>
              <a:t> the probabilistic property of a procedure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vi" b="1">
                <a:solidFill>
                  <a:schemeClr val="dk1"/>
                </a:solidFill>
              </a:rPr>
              <a:t>Apply</a:t>
            </a:r>
            <a:r>
              <a:rPr lang="vi">
                <a:solidFill>
                  <a:schemeClr val="dk1"/>
                </a:solidFill>
              </a:rPr>
              <a:t> the probability directly to the observed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24</a:t>
            </a:fld>
            <a:endParaRPr lang="vi"/>
          </a:p>
        </p:txBody>
      </p:sp>
    </p:spTree>
  </p:cSld>
  <p:clrMapOvr>
    <a:masterClrMapping/>
  </p:clrMapOvr>
  <p:extLst mod="1">
    <p:ext uri="{6950BFC3-D8DA-4A85-94F7-54DA5524770B}">
      <p188:commentRel xmlns:p188="http://schemas.microsoft.com/office/powerpoint/2018/8/main" xmlns="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410850" y="568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Frequentist vs. Bayesian: Bayesian</a:t>
            </a:r>
            <a:endParaRPr sz="3000" b="1" dirty="0"/>
          </a:p>
        </p:txBody>
      </p:sp>
      <p:sp>
        <p:nvSpPr>
          <p:cNvPr id="205" name="Google Shape;205;p36"/>
          <p:cNvSpPr txBox="1">
            <a:spLocks noGrp="1"/>
          </p:cNvSpPr>
          <p:nvPr>
            <p:ph type="body" idx="1"/>
          </p:nvPr>
        </p:nvSpPr>
        <p:spPr>
          <a:xfrm>
            <a:off x="979125" y="1450100"/>
            <a:ext cx="7485900" cy="3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A </a:t>
            </a:r>
            <a:r>
              <a:rPr lang="vi" b="1">
                <a:solidFill>
                  <a:schemeClr val="dk1"/>
                </a:solidFill>
              </a:rPr>
              <a:t>Bayesian</a:t>
            </a:r>
            <a:r>
              <a:rPr lang="vi">
                <a:solidFill>
                  <a:schemeClr val="dk1"/>
                </a:solidFill>
              </a:rPr>
              <a:t> describes parameters by probability distributions.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Before seeing any data, a </a:t>
            </a:r>
            <a:r>
              <a:rPr lang="vi" b="1">
                <a:solidFill>
                  <a:schemeClr val="dk1"/>
                </a:solidFill>
              </a:rPr>
              <a:t>prior distribution</a:t>
            </a:r>
            <a:r>
              <a:rPr lang="vi">
                <a:solidFill>
                  <a:schemeClr val="dk1"/>
                </a:solidFill>
              </a:rPr>
              <a:t> (based on the experimenters' belief) is formulated.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This </a:t>
            </a:r>
            <a:r>
              <a:rPr lang="vi" b="1">
                <a:solidFill>
                  <a:schemeClr val="dk1"/>
                </a:solidFill>
              </a:rPr>
              <a:t>prior distribution</a:t>
            </a:r>
            <a:r>
              <a:rPr lang="vi">
                <a:solidFill>
                  <a:schemeClr val="dk1"/>
                </a:solidFill>
              </a:rPr>
              <a:t> is then updated after seeing data (a sample from the distribution).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After updating, the distribution is called the </a:t>
            </a:r>
            <a:r>
              <a:rPr lang="vi" b="1">
                <a:solidFill>
                  <a:schemeClr val="dk1"/>
                </a:solidFill>
              </a:rPr>
              <a:t>posterior distribution</a:t>
            </a:r>
            <a:r>
              <a:rPr lang="vi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25</a:t>
            </a:fld>
            <a:endParaRPr lang="vi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410850" y="568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Frequentist vs. Bayesian: Bayesian</a:t>
            </a:r>
            <a:endParaRPr sz="3000" b="1" dirty="0"/>
          </a:p>
        </p:txBody>
      </p:sp>
      <p:sp>
        <p:nvSpPr>
          <p:cNvPr id="205" name="Google Shape;205;p36"/>
          <p:cNvSpPr txBox="1">
            <a:spLocks noGrp="1"/>
          </p:cNvSpPr>
          <p:nvPr>
            <p:ph type="body" idx="1"/>
          </p:nvPr>
        </p:nvSpPr>
        <p:spPr>
          <a:xfrm>
            <a:off x="979125" y="1450100"/>
            <a:ext cx="7485900" cy="3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fontAlgn="base">
              <a:buNone/>
            </a:pPr>
            <a:r>
              <a:rPr lang="en-US" dirty="0" smtClean="0"/>
              <a:t>We </a:t>
            </a:r>
            <a:r>
              <a:rPr lang="en-US" dirty="0"/>
              <a:t>will consider two examples of probabilistic systems:</a:t>
            </a:r>
          </a:p>
          <a:p>
            <a:pPr fontAlgn="base"/>
            <a:r>
              <a:rPr lang="en-US" b="1" dirty="0"/>
              <a:t>Coin flips</a:t>
            </a:r>
            <a:r>
              <a:rPr lang="en-US" dirty="0"/>
              <a:t> - What is the probability of an unfair coin coming up heads?</a:t>
            </a:r>
          </a:p>
          <a:p>
            <a:pPr fontAlgn="base"/>
            <a:r>
              <a:rPr lang="en-US" b="1" dirty="0"/>
              <a:t>Election of a </a:t>
            </a:r>
            <a:r>
              <a:rPr lang="en-US" b="1" i="1" dirty="0"/>
              <a:t>particular</a:t>
            </a:r>
            <a:r>
              <a:rPr lang="en-US" b="1" dirty="0"/>
              <a:t> candidate for UK Prime Minister</a:t>
            </a:r>
            <a:r>
              <a:rPr lang="en-US" dirty="0"/>
              <a:t> - What is the probability of seeing an individual candidate winning, who has not stood before?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26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319670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410850" y="568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Frequentist vs. Bayesian: Bayesian</a:t>
            </a:r>
            <a:endParaRPr sz="3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507" y="1212942"/>
            <a:ext cx="6429841" cy="393055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27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005621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>
            <a:spLocks noGrp="1"/>
          </p:cNvSpPr>
          <p:nvPr>
            <p:ph type="title"/>
          </p:nvPr>
        </p:nvSpPr>
        <p:spPr>
          <a:xfrm>
            <a:off x="750300" y="506975"/>
            <a:ext cx="7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Frequentist vs. Bayesian Statistics</a:t>
            </a:r>
            <a:endParaRPr sz="3000" b="1" dirty="0"/>
          </a:p>
        </p:txBody>
      </p:sp>
      <p:sp>
        <p:nvSpPr>
          <p:cNvPr id="211" name="Google Shape;211;p37"/>
          <p:cNvSpPr txBox="1">
            <a:spLocks noGrp="1"/>
          </p:cNvSpPr>
          <p:nvPr>
            <p:ph type="body" idx="1"/>
          </p:nvPr>
        </p:nvSpPr>
        <p:spPr>
          <a:xfrm>
            <a:off x="1165025" y="1437700"/>
            <a:ext cx="7039800" cy="29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dk1"/>
                </a:solidFill>
              </a:rPr>
              <a:t>We use much of the same math and the same formulas in both Frequentist and Bayesian statistics.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dirty="0">
                <a:solidFill>
                  <a:schemeClr val="dk1"/>
                </a:solidFill>
              </a:rPr>
              <a:t>The element that differs is the</a:t>
            </a:r>
            <a:r>
              <a:rPr lang="vi" b="1" dirty="0">
                <a:solidFill>
                  <a:schemeClr val="dk1"/>
                </a:solidFill>
              </a:rPr>
              <a:t> interpretation</a:t>
            </a:r>
            <a:r>
              <a:rPr lang="vi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dirty="0">
                <a:solidFill>
                  <a:schemeClr val="dk1"/>
                </a:solidFill>
              </a:rPr>
              <a:t>We will point out the difference in interpretation, where appropriate.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28</a:t>
            </a:fld>
            <a:endParaRPr lang="vi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Summary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04342"/>
          </a:xfrm>
        </p:spPr>
        <p:txBody>
          <a:bodyPr>
            <a:normAutofit fontScale="92500" lnSpcReduction="10000"/>
          </a:bodyPr>
          <a:lstStyle/>
          <a:p>
            <a:r>
              <a:rPr lang="en-US" sz="1900" b="1" dirty="0">
                <a:solidFill>
                  <a:schemeClr val="tx1"/>
                </a:solidFill>
              </a:rPr>
              <a:t>Estimation and Inference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Inferential Statistics consist in learning characteristics of the population from a sample. The population characteristics are parameters, while the sample characteristics are statistics. A parametric model, uses a certain number of parameters like mean and standard deviation.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The most common way of estimating parameters in a parametric model is through maximum likelihood estimation.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Through a hypothesis test, you test for a specific value of the parameter.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Estimation represents a process of determining a population parameter based on a model fitted to the data.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The most common distribution functions are: uniform, normal, log normal, exponential, and </a:t>
            </a:r>
            <a:r>
              <a:rPr lang="en-US" sz="1700" dirty="0" err="1">
                <a:solidFill>
                  <a:schemeClr val="tx1"/>
                </a:solidFill>
              </a:rPr>
              <a:t>poisson</a:t>
            </a:r>
            <a:r>
              <a:rPr lang="en-US" sz="17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A frequentist approach focuses in observing man repeats of an experiment. A </a:t>
            </a:r>
            <a:r>
              <a:rPr lang="en-US" sz="1700" dirty="0" err="1">
                <a:solidFill>
                  <a:schemeClr val="tx1"/>
                </a:solidFill>
              </a:rPr>
              <a:t>bayesian</a:t>
            </a:r>
            <a:r>
              <a:rPr lang="en-US" sz="1700" dirty="0">
                <a:solidFill>
                  <a:schemeClr val="tx1"/>
                </a:solidFill>
              </a:rPr>
              <a:t> approach describes parameters through probability distributions.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29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27022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708300" y="42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Estimation vs. Inference</a:t>
            </a:r>
            <a:endParaRPr sz="3000" b="1" dirty="0"/>
          </a:p>
        </p:txBody>
      </p:sp>
      <p:sp>
        <p:nvSpPr>
          <p:cNvPr id="61" name="Google Shape;61;p14"/>
          <p:cNvSpPr txBox="1"/>
          <p:nvPr/>
        </p:nvSpPr>
        <p:spPr>
          <a:xfrm>
            <a:off x="1028675" y="1301375"/>
            <a:ext cx="7461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1600" b="1" dirty="0">
                <a:solidFill>
                  <a:schemeClr val="dk1"/>
                </a:solidFill>
              </a:rPr>
              <a:t>Estimation</a:t>
            </a:r>
            <a:r>
              <a:rPr lang="vi" sz="1600" dirty="0">
                <a:solidFill>
                  <a:schemeClr val="dk1"/>
                </a:solidFill>
              </a:rPr>
              <a:t>: is the application of an algorithm, for example taking an average: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028675" y="2688614"/>
            <a:ext cx="7726500" cy="267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 smtClean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 b="1" dirty="0" smtClean="0">
                <a:solidFill>
                  <a:schemeClr val="dk1"/>
                </a:solidFill>
              </a:rPr>
              <a:t>Inference</a:t>
            </a:r>
            <a:r>
              <a:rPr lang="vi" sz="1600" dirty="0">
                <a:solidFill>
                  <a:schemeClr val="dk1"/>
                </a:solidFill>
              </a:rPr>
              <a:t>: involves putting an accuracy on the estimate 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1600" dirty="0">
                <a:solidFill>
                  <a:schemeClr val="dk1"/>
                </a:solidFill>
              </a:rPr>
              <a:t>(e.g. standard error of an average</a:t>
            </a:r>
            <a:r>
              <a:rPr lang="vi" sz="1600" dirty="0" smtClean="0">
                <a:solidFill>
                  <a:schemeClr val="dk1"/>
                </a:solidFill>
              </a:rPr>
              <a:t>):</a:t>
            </a:r>
            <a:endParaRPr lang="en-US" sz="1600" dirty="0" smtClean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lang="en-US"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lang="en-US" sz="1600" dirty="0" smtClean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lang="en-US" sz="1600" dirty="0" smtClean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</a:t>
            </a:fld>
            <a:endParaRPr lang="v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77" y="4066380"/>
            <a:ext cx="3568624" cy="732305"/>
          </a:xfrm>
          <a:prstGeom prst="rect">
            <a:avLst/>
          </a:prstGeom>
        </p:spPr>
      </p:pic>
      <p:sp>
        <p:nvSpPr>
          <p:cNvPr id="4" name="AutoShape 2" descr="[eq1]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[eq10]"/>
          <p:cNvSpPr>
            <a:spLocks noChangeAspect="1" noChangeArrowheads="1"/>
          </p:cNvSpPr>
          <p:nvPr/>
        </p:nvSpPr>
        <p:spPr bwMode="auto">
          <a:xfrm>
            <a:off x="261254" y="-8550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{\displaystyle {\bar {X}}={\frac {1}{N}}\sum _{i=1}^{N}X_{i}.}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https://www.isixsigma.com/wp-content/uploads/2022/09/X-bar-formula-1024x43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15" y="1664725"/>
            <a:ext cx="4136098" cy="174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 mod="1">
    <p:ext uri="{6950BFC3-D8DA-4A85-94F7-54DA5524770B}">
      <p188:commentRel xmlns:p188="http://schemas.microsoft.com/office/powerpoint/2018/8/main" xmlns="" r:id="rId6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>
            <a:spLocks noGrp="1"/>
          </p:cNvSpPr>
          <p:nvPr>
            <p:ph type="title"/>
          </p:nvPr>
        </p:nvSpPr>
        <p:spPr>
          <a:xfrm>
            <a:off x="832225" y="579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/>
              <a:t>Learning Recap</a:t>
            </a:r>
            <a:endParaRPr sz="3000" b="1" dirty="0"/>
          </a:p>
        </p:txBody>
      </p:sp>
      <p:sp>
        <p:nvSpPr>
          <p:cNvPr id="217" name="Google Shape;217;p38"/>
          <p:cNvSpPr txBox="1">
            <a:spLocks noGrp="1"/>
          </p:cNvSpPr>
          <p:nvPr>
            <p:ph type="body" idx="1"/>
          </p:nvPr>
        </p:nvSpPr>
        <p:spPr>
          <a:xfrm>
            <a:off x="1390000" y="1449925"/>
            <a:ext cx="718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In this section, we discussed: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Statistical estimation and inference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Parametric and non-parametric approaches to modeling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Common statistical distributions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Frequentist vs. Bayesian statistics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30</a:t>
            </a:fld>
            <a:endParaRPr lang="vi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Machine Learning and Statistical Inference</a:t>
            </a:r>
            <a:endParaRPr sz="3000" b="1"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33950" y="1276400"/>
            <a:ext cx="7992300" cy="3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b="1">
                <a:solidFill>
                  <a:schemeClr val="dk1"/>
                </a:solidFill>
              </a:rPr>
              <a:t>Machine learning</a:t>
            </a:r>
            <a:r>
              <a:rPr lang="vi">
                <a:solidFill>
                  <a:schemeClr val="dk1"/>
                </a:solidFill>
              </a:rPr>
              <a:t> and </a:t>
            </a:r>
            <a:r>
              <a:rPr lang="vi" b="1">
                <a:solidFill>
                  <a:schemeClr val="dk1"/>
                </a:solidFill>
              </a:rPr>
              <a:t>statistical inference</a:t>
            </a:r>
            <a:r>
              <a:rPr lang="vi">
                <a:solidFill>
                  <a:schemeClr val="dk1"/>
                </a:solidFill>
              </a:rPr>
              <a:t> are similar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(a case of computer science borrowing from a long history in statistics).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In both cases, we're using data to learn/infer qualities of a distribution that generated the data (often termed the </a:t>
            </a:r>
            <a:r>
              <a:rPr lang="vi" b="1">
                <a:solidFill>
                  <a:schemeClr val="dk1"/>
                </a:solidFill>
              </a:rPr>
              <a:t>data-generating process</a:t>
            </a:r>
            <a:r>
              <a:rPr lang="vi">
                <a:solidFill>
                  <a:schemeClr val="dk1"/>
                </a:solidFill>
              </a:rPr>
              <a:t>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We may care either about the whole distribution or just features (e.g. mean).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>
                <a:solidFill>
                  <a:schemeClr val="dk1"/>
                </a:solidFill>
              </a:rPr>
              <a:t>Machine learning applications that focus on understanding parameters and individual effects involve more tools from statistical inference (some applications are focused only on results).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</a:t>
            </a:fld>
            <a:endParaRPr lang="vi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Example: Customer Churn</a:t>
            </a:r>
            <a:endParaRPr sz="3000" b="1"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62200" cy="36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Customer </a:t>
            </a:r>
            <a:r>
              <a:rPr lang="vi" sz="1600" b="1">
                <a:solidFill>
                  <a:schemeClr val="dk1"/>
                </a:solidFill>
              </a:rPr>
              <a:t>churn</a:t>
            </a:r>
            <a:r>
              <a:rPr lang="vi" sz="1600">
                <a:solidFill>
                  <a:schemeClr val="dk1"/>
                </a:solidFill>
              </a:rPr>
              <a:t> occurs when a customer leaves a company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Data related to churn may include a target variable for whether or not the customer left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Features could include: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-The length of time as a customer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The type and amount purchased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Other customer characteristics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Churn prediction is often approached by predicting a score for individuals that estimates the probability the customer will leave.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l="63767" t="24926" r="4671" b="28368"/>
          <a:stretch/>
        </p:blipFill>
        <p:spPr>
          <a:xfrm>
            <a:off x="5888975" y="1492375"/>
            <a:ext cx="3017700" cy="25096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5</a:t>
            </a:fld>
            <a:endParaRPr lang="vi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94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Customer Churn: Estimation</a:t>
            </a:r>
            <a:endParaRPr sz="3000" b="1"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510025" y="1338375"/>
            <a:ext cx="4534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 b="1">
                <a:solidFill>
                  <a:schemeClr val="dk1"/>
                </a:solidFill>
              </a:rPr>
              <a:t>Estimation</a:t>
            </a:r>
            <a:r>
              <a:rPr lang="vi" sz="1600">
                <a:solidFill>
                  <a:schemeClr val="dk1"/>
                </a:solidFill>
              </a:rPr>
              <a:t> of factors driving customer churn involves measuring the impact of each factor in predicting churn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 b="1">
                <a:solidFill>
                  <a:schemeClr val="dk1"/>
                </a:solidFill>
              </a:rPr>
              <a:t>Inference</a:t>
            </a:r>
            <a:r>
              <a:rPr lang="vi" sz="1600">
                <a:solidFill>
                  <a:schemeClr val="dk1"/>
                </a:solidFill>
              </a:rPr>
              <a:t> involves determining whether these measured impacts are statistically significant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l="63767" t="24926" r="4671" b="28368"/>
          <a:stretch/>
        </p:blipFill>
        <p:spPr>
          <a:xfrm>
            <a:off x="5391375" y="2108175"/>
            <a:ext cx="3440925" cy="28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6</a:t>
            </a:fld>
            <a:endParaRPr lang="vi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Customer Churn: Example Dataset</a:t>
            </a:r>
            <a:endParaRPr sz="3000" b="1"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460425" y="1226850"/>
            <a:ext cx="472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IBM Cognos Customer Churn Dataset: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Data from fictional telecommunications firm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- Includes account type, customer characteristics,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revenue per customer, satisfaction score, estimate of customer lifetime value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Includes information on whether customer churned (and some categories of churn type)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l="63767" t="24926" r="4671" b="28368"/>
          <a:stretch/>
        </p:blipFill>
        <p:spPr>
          <a:xfrm>
            <a:off x="5180625" y="1932908"/>
            <a:ext cx="3651675" cy="30368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7</a:t>
            </a:fld>
            <a:endParaRPr lang="vi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472825" y="43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Customer Churn Example: Plotting</a:t>
            </a:r>
            <a:endParaRPr sz="3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8</a:t>
            </a:fld>
            <a:endParaRPr lang="vi"/>
          </a:p>
        </p:txBody>
      </p:sp>
      <p:grpSp>
        <p:nvGrpSpPr>
          <p:cNvPr id="3" name="Group 2"/>
          <p:cNvGrpSpPr/>
          <p:nvPr/>
        </p:nvGrpSpPr>
        <p:grpSpPr>
          <a:xfrm>
            <a:off x="472813" y="1244475"/>
            <a:ext cx="8346925" cy="3846663"/>
            <a:chOff x="472813" y="1244475"/>
            <a:chExt cx="8346925" cy="3846663"/>
          </a:xfrm>
        </p:grpSpPr>
        <p:pic>
          <p:nvPicPr>
            <p:cNvPr id="97" name="Google Shape;97;p19"/>
            <p:cNvPicPr preferRelativeResize="0"/>
            <p:nvPr/>
          </p:nvPicPr>
          <p:blipFill rotWithShape="1">
            <a:blip r:embed="rId3">
              <a:alphaModFix/>
            </a:blip>
            <a:srcRect l="1768" t="22924" r="1613" b="3149"/>
            <a:stretch/>
          </p:blipFill>
          <p:spPr>
            <a:xfrm>
              <a:off x="472813" y="1244475"/>
              <a:ext cx="8346925" cy="358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Picture 2" descr="https://f4-zpc.zdn.vn/8452950423429902323/fe780026b9b660e839a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5884" y="1723950"/>
              <a:ext cx="3704316" cy="3367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72271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6950BFC3-D8DA-4A85-94F7-54DA5524770B}">
      <p188:commentRel xmlns:p188="http://schemas.microsoft.com/office/powerpoint/2018/8/main" xmlns="" r:id="rId5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423225" y="45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Customer Churn Example: Plotting</a:t>
            </a:r>
            <a:endParaRPr sz="3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9</a:t>
            </a:fld>
            <a:endParaRPr lang="vi"/>
          </a:p>
        </p:txBody>
      </p:sp>
      <p:grpSp>
        <p:nvGrpSpPr>
          <p:cNvPr id="3" name="Group 2"/>
          <p:cNvGrpSpPr/>
          <p:nvPr/>
        </p:nvGrpSpPr>
        <p:grpSpPr>
          <a:xfrm>
            <a:off x="431650" y="1281650"/>
            <a:ext cx="8280700" cy="3808537"/>
            <a:chOff x="431650" y="1281650"/>
            <a:chExt cx="8280700" cy="3808537"/>
          </a:xfrm>
        </p:grpSpPr>
        <p:pic>
          <p:nvPicPr>
            <p:cNvPr id="103" name="Google Shape;103;p20"/>
            <p:cNvPicPr preferRelativeResize="0"/>
            <p:nvPr/>
          </p:nvPicPr>
          <p:blipFill rotWithShape="1">
            <a:blip r:embed="rId3">
              <a:alphaModFix/>
            </a:blip>
            <a:srcRect l="1451" t="23208" r="1771" b="3440"/>
            <a:stretch/>
          </p:blipFill>
          <p:spPr>
            <a:xfrm>
              <a:off x="431650" y="1281650"/>
              <a:ext cx="8280700" cy="352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0" name="Picture 2" descr="https://f26-zpc.zdn.vn/629770742271356075/ea05165bafcb76952fda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264" y="1760149"/>
              <a:ext cx="3645714" cy="3330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6950BFC3-D8DA-4A85-94F7-54DA5524770B}">
      <p188:commentRel xmlns:p188="http://schemas.microsoft.com/office/powerpoint/2018/8/main" xmlns="" r:id="rId5"/>
    </p:ext>
  </p:extLs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1048</Words>
  <Application>Microsoft Office PowerPoint</Application>
  <PresentationFormat>On-screen Show (16:9)</PresentationFormat>
  <Paragraphs>163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Arial</vt:lpstr>
      <vt:lpstr>Simple Light</vt:lpstr>
      <vt:lpstr>Estimation and Inference</vt:lpstr>
      <vt:lpstr>Learning Goals</vt:lpstr>
      <vt:lpstr>Estimation vs. Inference</vt:lpstr>
      <vt:lpstr>Machine Learning and Statistical Inference</vt:lpstr>
      <vt:lpstr>Example: Customer Churn</vt:lpstr>
      <vt:lpstr>Customer Churn: Estimation</vt:lpstr>
      <vt:lpstr>Customer Churn: Example Dataset</vt:lpstr>
      <vt:lpstr>Customer Churn Example: Plotting</vt:lpstr>
      <vt:lpstr>Customer Churn Example: Plotting</vt:lpstr>
      <vt:lpstr>Customer Churn Example: Plotting</vt:lpstr>
      <vt:lpstr>Customer Churn Example: Plotting</vt:lpstr>
      <vt:lpstr>Parametric vs. Non-parametric</vt:lpstr>
      <vt:lpstr>Non-parametric Statistics</vt:lpstr>
      <vt:lpstr>Non-parametric Inference</vt:lpstr>
      <vt:lpstr>Parametric Models</vt:lpstr>
      <vt:lpstr>Example: Customer Lifetime Value</vt:lpstr>
      <vt:lpstr>Parametric Models: Maximum Likelihood</vt:lpstr>
      <vt:lpstr>Parametric Models: Maximum Likelihood</vt:lpstr>
      <vt:lpstr>Commonly Used Distributions</vt:lpstr>
      <vt:lpstr>Commonly Used Distributions</vt:lpstr>
      <vt:lpstr>Commonly Used Distributions</vt:lpstr>
      <vt:lpstr>Commonly Used Distributions</vt:lpstr>
      <vt:lpstr>Commonly Used Distributions</vt:lpstr>
      <vt:lpstr>Frequentist vs. Bayesian Statistics</vt:lpstr>
      <vt:lpstr>Frequentist vs. Bayesian: Bayesian</vt:lpstr>
      <vt:lpstr>Frequentist vs. Bayesian: Bayesian</vt:lpstr>
      <vt:lpstr>Frequentist vs. Bayesian: Bayesian</vt:lpstr>
      <vt:lpstr>Frequentist vs. Bayesian Statistics</vt:lpstr>
      <vt:lpstr>Summary</vt:lpstr>
      <vt:lpstr>Learning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Goals</dc:title>
  <cp:lastModifiedBy>Ngô Đăng Hà An</cp:lastModifiedBy>
  <cp:revision>32</cp:revision>
  <dcterms:modified xsi:type="dcterms:W3CDTF">2022-12-25T01:26:02Z</dcterms:modified>
</cp:coreProperties>
</file>